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61" r:id="rId2"/>
    <p:sldId id="258" r:id="rId3"/>
    <p:sldId id="259" r:id="rId4"/>
    <p:sldId id="265" r:id="rId5"/>
    <p:sldId id="262" r:id="rId6"/>
    <p:sldId id="266" r:id="rId7"/>
    <p:sldId id="263" r:id="rId8"/>
    <p:sldId id="267" r:id="rId9"/>
    <p:sldId id="260" r:id="rId10"/>
    <p:sldId id="264" r:id="rId11"/>
    <p:sldId id="295" r:id="rId12"/>
    <p:sldId id="296" r:id="rId13"/>
    <p:sldId id="271" r:id="rId14"/>
    <p:sldId id="270" r:id="rId15"/>
    <p:sldId id="272" r:id="rId16"/>
    <p:sldId id="273" r:id="rId17"/>
    <p:sldId id="274" r:id="rId18"/>
    <p:sldId id="275" r:id="rId19"/>
    <p:sldId id="277" r:id="rId20"/>
    <p:sldId id="276" r:id="rId21"/>
    <p:sldId id="283" r:id="rId22"/>
    <p:sldId id="281" r:id="rId23"/>
    <p:sldId id="282" r:id="rId24"/>
    <p:sldId id="294" r:id="rId25"/>
    <p:sldId id="280" r:id="rId26"/>
    <p:sldId id="279" r:id="rId27"/>
    <p:sldId id="292" r:id="rId28"/>
    <p:sldId id="285" r:id="rId29"/>
    <p:sldId id="288" r:id="rId30"/>
    <p:sldId id="284" r:id="rId31"/>
    <p:sldId id="286" r:id="rId32"/>
    <p:sldId id="287" r:id="rId33"/>
    <p:sldId id="289" r:id="rId34"/>
    <p:sldId id="290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17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E333E-EB70-5C49-9FFC-696B4A6FD64B}" type="datetimeFigureOut">
              <a:rPr lang="en-US" smtClean="0"/>
              <a:t>3/19/16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0153C-22BB-394A-A25C-F72A595A2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7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such inter-league organization is the Lake Michigan Region ILO which works primarily on natural resource issues. It coordinates the efforts of 46 local leagues in the states bordering Lake Michigan: Wisconsin, Illinois, Michigan, and Indiana.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73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41">
              <a:defRPr/>
            </a:pPr>
            <a:r>
              <a:rPr lang="en-US" dirty="0" smtClean="0"/>
              <a:t>Although Jo Daviess County, Illinois,</a:t>
            </a:r>
            <a:r>
              <a:rPr lang="en-US" baseline="0" dirty="0" smtClean="0"/>
              <a:t> and Dubuque, Iowa, don’t border Lake Michigan, storm water management is a big issue for both communities. In the spring of 2014, members of the Lake Michigan ILO presented the storm water program to our communities.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64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C562-A095-EF41-B76E-20D5039FF8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2668-911D-A840-A49E-9010A6807F96}" type="datetimeFigureOut">
              <a:rPr lang="en-US" smtClean="0"/>
              <a:t>3/19/16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915C-9D5B-C742-8454-EBB6AE6E3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7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2668-911D-A840-A49E-9010A6807F96}" type="datetimeFigureOut">
              <a:rPr lang="en-US" smtClean="0"/>
              <a:t>3/19/16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915C-9D5B-C742-8454-EBB6AE6E3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0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2668-911D-A840-A49E-9010A6807F96}" type="datetimeFigureOut">
              <a:rPr lang="en-US" smtClean="0"/>
              <a:t>3/19/16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915C-9D5B-C742-8454-EBB6AE6E3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8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2668-911D-A840-A49E-9010A6807F96}" type="datetimeFigureOut">
              <a:rPr lang="en-US" smtClean="0"/>
              <a:t>3/19/16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915C-9D5B-C742-8454-EBB6AE6E3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1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2668-911D-A840-A49E-9010A6807F96}" type="datetimeFigureOut">
              <a:rPr lang="en-US" smtClean="0"/>
              <a:t>3/19/16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915C-9D5B-C742-8454-EBB6AE6E3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9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2668-911D-A840-A49E-9010A6807F96}" type="datetimeFigureOut">
              <a:rPr lang="en-US" smtClean="0"/>
              <a:t>3/19/16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915C-9D5B-C742-8454-EBB6AE6E3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2668-911D-A840-A49E-9010A6807F96}" type="datetimeFigureOut">
              <a:rPr lang="en-US" smtClean="0"/>
              <a:t>3/19/16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915C-9D5B-C742-8454-EBB6AE6E3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8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2668-911D-A840-A49E-9010A6807F96}" type="datetimeFigureOut">
              <a:rPr lang="en-US" smtClean="0"/>
              <a:t>3/19/16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915C-9D5B-C742-8454-EBB6AE6E3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4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2668-911D-A840-A49E-9010A6807F96}" type="datetimeFigureOut">
              <a:rPr lang="en-US" smtClean="0"/>
              <a:t>3/19/16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915C-9D5B-C742-8454-EBB6AE6E3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29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2668-911D-A840-A49E-9010A6807F96}" type="datetimeFigureOut">
              <a:rPr lang="en-US" smtClean="0"/>
              <a:t>3/19/16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915C-9D5B-C742-8454-EBB6AE6E3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78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2668-911D-A840-A49E-9010A6807F96}" type="datetimeFigureOut">
              <a:rPr lang="en-US" smtClean="0"/>
              <a:t>3/19/16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915C-9D5B-C742-8454-EBB6AE6E3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1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02668-911D-A840-A49E-9010A6807F96}" type="datetimeFigureOut">
              <a:rPr lang="en-US" smtClean="0"/>
              <a:t>3/19/16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6915C-9D5B-C742-8454-EBB6AE6E3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5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85488" y="476289"/>
            <a:ext cx="8276652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LWV-Upper Mississippi River Region</a:t>
            </a:r>
          </a:p>
          <a:p>
            <a:pPr algn="ctr"/>
            <a:r>
              <a:rPr lang="en-US" sz="2800" b="1" dirty="0" smtClean="0"/>
              <a:t> Inter League Organization</a:t>
            </a:r>
          </a:p>
          <a:p>
            <a:pPr algn="ctr"/>
            <a:r>
              <a:rPr lang="en-US" sz="2800" b="1" dirty="0"/>
              <a:t>&amp;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The LWV- Rockford Area </a:t>
            </a:r>
          </a:p>
          <a:p>
            <a:pPr algn="ctr"/>
            <a:r>
              <a:rPr lang="en-US" sz="2800" b="1" dirty="0" smtClean="0"/>
              <a:t>Ask,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“So, How Is the Mississippi</a:t>
            </a:r>
          </a:p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 and Why Should We Care?”</a:t>
            </a:r>
          </a:p>
          <a:p>
            <a:pPr algn="ctr"/>
            <a:endParaRPr lang="en-US" sz="3200" b="1" dirty="0">
              <a:solidFill>
                <a:srgbClr val="0000FF"/>
              </a:solidFill>
            </a:endParaRPr>
          </a:p>
          <a:p>
            <a:pPr algn="ctr"/>
            <a:endParaRPr lang="en-US" sz="3200" b="1" dirty="0" smtClean="0">
              <a:solidFill>
                <a:srgbClr val="0000FF"/>
              </a:solidFill>
            </a:endParaRPr>
          </a:p>
          <a:p>
            <a:pPr algn="ctr"/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230910" y="184803"/>
            <a:ext cx="8635999" cy="50783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r>
              <a:rPr lang="en-US" sz="3600" b="1" dirty="0" smtClean="0"/>
              <a:t>At the First Annual Meeting of the </a:t>
            </a:r>
          </a:p>
          <a:p>
            <a:pPr algn="ctr"/>
            <a:r>
              <a:rPr lang="en-US" sz="3600" b="1" dirty="0" smtClean="0"/>
              <a:t>LWV-UMRR ILO, delegates selected </a:t>
            </a:r>
          </a:p>
          <a:p>
            <a:pPr algn="ctr"/>
            <a:r>
              <a:rPr lang="en-US" sz="3600" b="1" dirty="0" smtClean="0"/>
              <a:t>“Nutrient Pollution”</a:t>
            </a:r>
          </a:p>
          <a:p>
            <a:pPr algn="ctr"/>
            <a:r>
              <a:rPr lang="en-US" sz="3600" b="1" dirty="0" smtClean="0"/>
              <a:t>as its program focus for its first year</a:t>
            </a:r>
          </a:p>
          <a:p>
            <a:pPr algn="ctr"/>
            <a:r>
              <a:rPr lang="en-US" sz="3600" b="1" dirty="0" smtClean="0"/>
              <a:t> and a half.</a:t>
            </a:r>
          </a:p>
          <a:p>
            <a:pPr algn="ctr"/>
            <a:endParaRPr lang="en-US" sz="3600" b="1" dirty="0" smtClean="0"/>
          </a:p>
          <a:p>
            <a:pPr algn="ctr"/>
            <a:r>
              <a:rPr lang="en-US" sz="3600" b="1" dirty="0" smtClean="0"/>
              <a:t>What is “nutrient pollution?”</a:t>
            </a:r>
          </a:p>
          <a:p>
            <a:pPr algn="ctr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290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335450" y="335413"/>
            <a:ext cx="83862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“Too Much of a Good Thing”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057" y="1389569"/>
            <a:ext cx="79309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Without the phosphorus and nitrogen applied as fertilizers in the world, human civilization in its current form could not exist.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Today giant factories capture inert nitrogen gas from the atmosphere and force it into a chemical union with the hydrogen in natural gas (a process discovered a century ago), creating nitrogen fertilizer.   This is what feeds the world today.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766742" y="646868"/>
            <a:ext cx="77632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“Yet, this modern miracle  exacts a price. Runaway nitrogen is suffocating wildlife in lakes and estuaries, contaminating groundwater, and even warming the globe’s climate.” 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			           From “A Mixed Blessing,”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                    </a:t>
            </a:r>
            <a:r>
              <a:rPr lang="en-US" sz="3200" b="1" u="sng" dirty="0" smtClean="0">
                <a:solidFill>
                  <a:schemeClr val="bg1"/>
                </a:solidFill>
              </a:rPr>
              <a:t>National Geographic, </a:t>
            </a:r>
            <a:r>
              <a:rPr lang="en-US" sz="3200" b="1" dirty="0" smtClean="0">
                <a:solidFill>
                  <a:schemeClr val="bg1"/>
                </a:solidFill>
              </a:rPr>
              <a:t>May 2013</a:t>
            </a:r>
            <a:endParaRPr lang="en-US" sz="3200" b="1" u="sng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76216" y="608423"/>
            <a:ext cx="8201489" cy="50167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Nutrient </a:t>
            </a:r>
            <a:r>
              <a:rPr lang="en-US" sz="3200" dirty="0"/>
              <a:t>pollution occurs when excess</a:t>
            </a:r>
          </a:p>
          <a:p>
            <a:pPr algn="ctr"/>
            <a:r>
              <a:rPr lang="en-US" sz="3200" dirty="0"/>
              <a:t> nitrogen and phosphorus carried in runoff </a:t>
            </a:r>
          </a:p>
          <a:p>
            <a:pPr algn="ctr"/>
            <a:r>
              <a:rPr lang="en-US" sz="3200" dirty="0"/>
              <a:t>from city streets and farm fields or flowing </a:t>
            </a:r>
            <a:r>
              <a:rPr lang="en-US" sz="3200" dirty="0" smtClean="0"/>
              <a:t>from our </a:t>
            </a:r>
            <a:r>
              <a:rPr lang="en-US" sz="3200" dirty="0"/>
              <a:t>wastewater treatment plants fuel algae blooms.  When those algae die, the decomposition consumes oxygen.  Without sufficient oxygen, fish and other aquatic species die creating “dead zones.</a:t>
            </a:r>
            <a:r>
              <a:rPr lang="en-US" sz="3200" dirty="0" smtClean="0"/>
              <a:t>”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75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8" cy="6857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497591" y="238079"/>
            <a:ext cx="4444679" cy="2195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Content Placeholder 7" descr="Screen Shot 2015-10-05 at 7.10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" b="2608"/>
          <a:stretch>
            <a:fillRect/>
          </a:stretch>
        </p:blipFill>
        <p:spPr>
          <a:xfrm>
            <a:off x="3201228" y="51588"/>
            <a:ext cx="5942770" cy="4433192"/>
          </a:xfrm>
          <a:prstGeom prst="rect">
            <a:avLst/>
          </a:prstGeom>
        </p:spPr>
      </p:pic>
      <p:pic>
        <p:nvPicPr>
          <p:cNvPr id="5" name="Content Placeholder 3" descr="hypox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" r="1900"/>
          <a:stretch>
            <a:fillRect/>
          </a:stretch>
        </p:blipFill>
        <p:spPr>
          <a:xfrm>
            <a:off x="142" y="0"/>
            <a:ext cx="3201086" cy="59748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8688" y="4808255"/>
            <a:ext cx="5563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 2015, the Gulf of Mexico Dead Zone</a:t>
            </a:r>
          </a:p>
          <a:p>
            <a:r>
              <a:rPr lang="en-US" sz="2400" b="1" dirty="0" smtClean="0"/>
              <a:t>Covered 6,400 square miles.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520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381000" y="253999"/>
            <a:ext cx="8445500" cy="53860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algn="ctr"/>
            <a:r>
              <a:rPr lang="en-US" sz="2800" dirty="0" smtClean="0"/>
              <a:t>Other problems caused by nutrient pollution:</a:t>
            </a:r>
          </a:p>
          <a:p>
            <a:endParaRPr lang="en-US" sz="2400" dirty="0"/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Excess nitrates in water can cause “blue baby syndrome.”</a:t>
            </a:r>
          </a:p>
          <a:p>
            <a:endParaRPr lang="en-US" sz="2000" dirty="0"/>
          </a:p>
          <a:p>
            <a:pPr marL="457200" indent="-457200">
              <a:buFont typeface="Wingdings" charset="2"/>
              <a:buChar char="q"/>
            </a:pPr>
            <a:r>
              <a:rPr lang="en-US" sz="2000" dirty="0" smtClean="0"/>
              <a:t>Nutrient pollution can lower property values, hinder recreation, and degrade drinking water.  (US EPA estimates that U.S. Tourism loses close to $1 Billion a year through losses in fishing and boating activities. </a:t>
            </a:r>
          </a:p>
          <a:p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Removing excess nitrogen, nitrates, and phosphorus is costly.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(</a:t>
            </a:r>
            <a:r>
              <a:rPr lang="en-US" sz="2000" dirty="0" err="1" smtClean="0"/>
              <a:t>DesMoines</a:t>
            </a:r>
            <a:r>
              <a:rPr lang="en-US" sz="2000" dirty="0" smtClean="0"/>
              <a:t> lawsuit vs. 3 upstream counties) </a:t>
            </a:r>
            <a:endParaRPr lang="en-US" sz="2000" dirty="0"/>
          </a:p>
          <a:p>
            <a:pPr marL="342900" indent="-342900">
              <a:buFont typeface="Wingdings" charset="2"/>
              <a:buChar char="q"/>
            </a:pP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Some algal blooms are toxic.  </a:t>
            </a:r>
          </a:p>
          <a:p>
            <a:r>
              <a:rPr lang="en-US" sz="2000" dirty="0" smtClean="0"/>
              <a:t>     (Toledo, Ohio in 2014)</a:t>
            </a:r>
            <a:endParaRPr lang="en-US" sz="2000" dirty="0"/>
          </a:p>
          <a:p>
            <a:endParaRPr lang="en-US" sz="2400" dirty="0" smtClean="0"/>
          </a:p>
          <a:p>
            <a:pPr marL="342900" indent="-342900">
              <a:buFont typeface="Wingdings" charset="2"/>
              <a:buChar char="q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3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317500" y="254000"/>
            <a:ext cx="8593667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If ingested or contacted, toxins produced by harmful algal blooms can cause:</a:t>
            </a:r>
            <a:endParaRPr lang="en-US" sz="3600" dirty="0"/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07999" y="2243667"/>
            <a:ext cx="8403167" cy="35394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Skin irritation          Stomach Cramps                  Vomiting</a:t>
            </a:r>
          </a:p>
          <a:p>
            <a:endParaRPr lang="en-US" sz="2800" dirty="0"/>
          </a:p>
          <a:p>
            <a:r>
              <a:rPr lang="en-US" sz="2800" dirty="0" smtClean="0"/>
              <a:t>Nausea                 Diarrhea            Fever            Headache</a:t>
            </a:r>
          </a:p>
          <a:p>
            <a:endParaRPr lang="en-US" sz="2800" dirty="0"/>
          </a:p>
          <a:p>
            <a:r>
              <a:rPr lang="en-US" sz="2800" dirty="0" smtClean="0"/>
              <a:t>                                  Muscle  and   Joint Pain   </a:t>
            </a:r>
          </a:p>
          <a:p>
            <a:r>
              <a:rPr lang="en-US" sz="2800" dirty="0" smtClean="0"/>
              <a:t>                      </a:t>
            </a:r>
          </a:p>
          <a:p>
            <a:r>
              <a:rPr lang="en-US" sz="2800" dirty="0" smtClean="0"/>
              <a:t>             Blisters of the Mouth              Liver Damage    </a:t>
            </a:r>
          </a:p>
          <a:p>
            <a:r>
              <a:rPr lang="en-US" sz="2800" dirty="0" smtClean="0"/>
              <a:t>     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0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232833" y="169333"/>
            <a:ext cx="874183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Why Make “Nutrient Pollution” the First Action Focus for the LWV-UMRR ILO?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32833" y="1629833"/>
            <a:ext cx="8741834" cy="41549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All four of our states have developed</a:t>
            </a:r>
          </a:p>
          <a:p>
            <a:pPr algn="ctr"/>
            <a:r>
              <a:rPr lang="en-US" sz="2400" b="1" dirty="0" smtClean="0"/>
              <a:t>“Nutrient Loss Reduction Strategies”</a:t>
            </a:r>
          </a:p>
          <a:p>
            <a:pPr algn="ctr"/>
            <a:endParaRPr lang="en-US" sz="2400" dirty="0" smtClean="0"/>
          </a:p>
          <a:p>
            <a:r>
              <a:rPr lang="en-US" sz="2400" dirty="0" smtClean="0"/>
              <a:t>  </a:t>
            </a:r>
            <a:r>
              <a:rPr lang="en-US" sz="2400" dirty="0"/>
              <a:t>In a 2011 memo to Regional EPA Administrators – referred to as the “Stoner Memo” - 8 recommended elements of a state framework for managing nitrogen and phosphorous pollution were provided to guide development of the state strategies.   The eventual goal is that all states will achieve a 45% reduction in the amount of both phosphorus and nitrogen that eventually discharge to the Mississippi.</a:t>
            </a:r>
            <a:r>
              <a:rPr lang="en-US" sz="2400" dirty="0" smtClean="0"/>
              <a:t> 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53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338666" y="275167"/>
            <a:ext cx="8614833" cy="53860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The LWV-Lake Michigan ILO and the LWV-UMRR ILO are collaborating to help local LWVs work on “nutrient pollution” issues in their communities on a watershed basis.</a:t>
            </a:r>
          </a:p>
          <a:p>
            <a:endParaRPr lang="en-US" sz="2800" dirty="0"/>
          </a:p>
          <a:p>
            <a:pPr algn="ctr"/>
            <a:r>
              <a:rPr lang="en-US" sz="3600" dirty="0" smtClean="0"/>
              <a:t>Why at the watershed level?  </a:t>
            </a:r>
          </a:p>
          <a:p>
            <a:endParaRPr lang="en-US" sz="2800" dirty="0"/>
          </a:p>
          <a:p>
            <a:r>
              <a:rPr lang="en-US" sz="2800" dirty="0" smtClean="0"/>
              <a:t>Because  the principle source of phosphorus and nitrogen is “non point” source pollution – the diffuse pollution from myriad inputs that accumulates into a problem at the watershed level.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59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529167" y="381000"/>
            <a:ext cx="8191499" cy="23698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Non Point Source Contributors to Nutrient Pollution</a:t>
            </a:r>
          </a:p>
          <a:p>
            <a:pPr marL="457200" indent="-457200" algn="ctr">
              <a:buFont typeface="Wingdings" charset="2"/>
              <a:buChar char="§"/>
            </a:pPr>
            <a:r>
              <a:rPr lang="en-US" sz="2400" dirty="0" smtClean="0"/>
              <a:t>Fertilizer and Animal Waste from Agriculture</a:t>
            </a:r>
          </a:p>
          <a:p>
            <a:pPr marL="457200" indent="-457200" algn="ctr">
              <a:buFont typeface="Wingdings" charset="2"/>
              <a:buChar char="§"/>
            </a:pPr>
            <a:r>
              <a:rPr lang="en-US" sz="2400" dirty="0" err="1" smtClean="0"/>
              <a:t>Stormwater</a:t>
            </a:r>
            <a:r>
              <a:rPr lang="en-US" sz="2400" dirty="0" smtClean="0"/>
              <a:t> Runoff and Erosion</a:t>
            </a:r>
          </a:p>
          <a:p>
            <a:pPr marL="457200" indent="-457200" algn="ctr">
              <a:buFont typeface="Wingdings" charset="2"/>
              <a:buChar char="§"/>
            </a:pPr>
            <a:r>
              <a:rPr lang="en-US" sz="2400" dirty="0" smtClean="0"/>
              <a:t>Lawn Fertilizers and Pet Waste</a:t>
            </a:r>
          </a:p>
          <a:p>
            <a:pPr marL="457200" indent="-457200" algn="ctr">
              <a:buFont typeface="Wingdings" charset="2"/>
              <a:buChar char="§"/>
            </a:pPr>
            <a:r>
              <a:rPr lang="en-US" sz="2400" dirty="0" smtClean="0"/>
              <a:t>Atmospheric Deposition from Vehicle Exhaust and </a:t>
            </a:r>
          </a:p>
          <a:p>
            <a:pPr algn="ctr"/>
            <a:r>
              <a:rPr lang="en-US" sz="2400" dirty="0" smtClean="0"/>
              <a:t>Coal and Oil-Burning Power Plant Emissions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167" y="2942167"/>
            <a:ext cx="8191499" cy="23698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Point Source Contributors to Nutrient Pollution</a:t>
            </a:r>
          </a:p>
          <a:p>
            <a:pPr marL="457200" indent="-457200" algn="ctr">
              <a:buFont typeface="Wingdings" charset="2"/>
              <a:buChar char="§"/>
            </a:pPr>
            <a:r>
              <a:rPr lang="en-US" sz="2400" dirty="0" smtClean="0"/>
              <a:t>Some farms are regulated as Point Sources</a:t>
            </a:r>
          </a:p>
          <a:p>
            <a:pPr marL="457200" indent="-457200" algn="ctr">
              <a:buFont typeface="Wingdings" charset="2"/>
              <a:buChar char="§"/>
            </a:pPr>
            <a:r>
              <a:rPr lang="en-US" sz="2400" dirty="0" smtClean="0"/>
              <a:t>Waste water treatment plants without the technology to remove the nitrogen and phosphorus from human waste, food, and some soaps and detergents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609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969818" y="692727"/>
            <a:ext cx="74121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</a:rPr>
              <a:t>What is an “Inter League Organization?”</a:t>
            </a:r>
          </a:p>
          <a:p>
            <a:endParaRPr lang="en-US" sz="3200" b="1" dirty="0" smtClean="0">
              <a:solidFill>
                <a:srgbClr val="000090"/>
              </a:solidFill>
            </a:endParaRPr>
          </a:p>
          <a:p>
            <a:r>
              <a:rPr lang="en-US" sz="3200" b="1" dirty="0" smtClean="0">
                <a:solidFill>
                  <a:srgbClr val="000090"/>
                </a:solidFill>
              </a:rPr>
              <a:t>In recognition of the need to work together at the regional level  to solve problems  that transcend political borders, </a:t>
            </a:r>
          </a:p>
          <a:p>
            <a:r>
              <a:rPr lang="en-US" sz="3200" b="1" dirty="0" smtClean="0">
                <a:solidFill>
                  <a:srgbClr val="000090"/>
                </a:solidFill>
              </a:rPr>
              <a:t>Inter League Organizations or ILOs were added to the formal structures of the LWVUS in 1972.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02167" y="444500"/>
            <a:ext cx="846666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“100 Meetings Honoring 100 Years”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2167" y="1418167"/>
            <a:ext cx="8466666" cy="3970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Goals of these meetings: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1. Target League public outreach efforts toward watershed information.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2. Tailor each meeting to the community watershed issues and interests.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3.  Work with partners to provide meeting content, materials, and speakers.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4.  Encourage LWVs to spread the word, build collaboration, and focus on actions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224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907031" y="1422422"/>
            <a:ext cx="6961458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Examples of Spreading the Word, Growing Collaboration, and Focusing on Action</a:t>
            </a:r>
          </a:p>
          <a:p>
            <a:pPr algn="ctr"/>
            <a:r>
              <a:rPr lang="en-US" sz="3600" dirty="0" smtClean="0"/>
              <a:t>By the LWV of Jo Daviess County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12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Picture 1" descr="Screen Shot 2016-03-07 at 7.53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Picture 1" descr="Screen Shot 2016-03-07 at 7.54.0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6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" name="Picture 4" descr="Screen Shot 2016-03-07 at 7.59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311455"/>
            <a:ext cx="4478085" cy="5222861"/>
          </a:xfrm>
          <a:prstGeom prst="rect">
            <a:avLst/>
          </a:prstGeom>
        </p:spPr>
      </p:pic>
      <p:pic>
        <p:nvPicPr>
          <p:cNvPr id="7" name="Picture 6" descr="Screen Shot 2016-03-07 at 9.29.4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18" y="311455"/>
            <a:ext cx="4665915" cy="51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Picture 1" descr="Screen Shot 2016-03-07 at 7.54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0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Picture 1" descr="Screen Shot 2016-03-07 at 7.55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2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" name="Picture 3" descr="Screen Shot 2016-03-07 at 7.56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4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Picture 1" descr="Screen Shot 2016-03-07 at 7.57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Picture 1" descr="Screen Shot 2016-03-07 at 8.00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</p:spPr>
      </p:pic>
      <p:pic>
        <p:nvPicPr>
          <p:cNvPr id="5" name="Picture 4" descr="ILOs Table 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4" y="-311727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Picture 1" descr="Screen Shot 2016-03-07 at 8.00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5" y="191425"/>
            <a:ext cx="8412707" cy="58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Picture 1" descr="Screen Shot 2016-03-07 at 7.59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Picture 1" descr="Screen Shot 2016-03-07 at 7.57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657597" y="498970"/>
            <a:ext cx="8163273" cy="44012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Our LWV and the City of Galena </a:t>
            </a:r>
            <a:r>
              <a:rPr lang="en-US" sz="3600" dirty="0"/>
              <a:t>a</a:t>
            </a:r>
            <a:r>
              <a:rPr lang="en-US" sz="3600" dirty="0" smtClean="0"/>
              <a:t>pplied for an  Illinois EPA 319 Grant to Clean Up Sections of the Galena River</a:t>
            </a:r>
          </a:p>
          <a:p>
            <a:endParaRPr lang="en-US" sz="3600" dirty="0"/>
          </a:p>
          <a:p>
            <a:r>
              <a:rPr lang="en-US" sz="3600" dirty="0" smtClean="0"/>
              <a:t>Our LWV Applied for U.S. Fish and Wildlife Grant to Complete Testing for Another 18 Springs in the County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72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585188" y="22232"/>
            <a:ext cx="8163273" cy="1200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Submitted a grant proposal to the local Lions’ Club for the purchase of the Watershed Game and the cost of training  game facilitators.</a:t>
            </a:r>
            <a:endParaRPr lang="en-US" sz="2400" dirty="0"/>
          </a:p>
        </p:txBody>
      </p:sp>
      <p:pic>
        <p:nvPicPr>
          <p:cNvPr id="5" name="Picture 4" descr="Screen Shot 2016-03-07 at 8.01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82" y="1514338"/>
            <a:ext cx="6213159" cy="403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" name="Picture 3" descr="Screen Shot 2016-03-07 at 9.09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heming with Jud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5041413" cy="3959225"/>
          </a:xfrm>
          <a:prstGeom prst="rect">
            <a:avLst/>
          </a:prstGeom>
        </p:spPr>
      </p:pic>
      <p:pic>
        <p:nvPicPr>
          <p:cNvPr id="5" name="Picture 4" descr="Lake Mich ILO 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962400"/>
            <a:ext cx="5775214" cy="1959325"/>
          </a:xfrm>
          <a:prstGeom prst="rect">
            <a:avLst/>
          </a:prstGeom>
        </p:spPr>
      </p:pic>
      <p:pic>
        <p:nvPicPr>
          <p:cNvPr id="6" name="Picture 5" descr="michigan-basin-map-cro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065179" cy="396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4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</p:spPr>
      </p:pic>
      <p:pic>
        <p:nvPicPr>
          <p:cNvPr id="4" name="Picture 3" descr="sfguno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0"/>
            <a:ext cx="9144000" cy="6096000"/>
          </a:xfrm>
          <a:prstGeom prst="rect">
            <a:avLst/>
          </a:prstGeom>
        </p:spPr>
      </p:pic>
      <p:pic>
        <p:nvPicPr>
          <p:cNvPr id="5" name="Picture 4" descr="Screen Shot 2016-03-08 at 11.28.3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42" y="2260009"/>
            <a:ext cx="5006681" cy="340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6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DSCF735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0600"/>
            <a:ext cx="9220200" cy="6915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3006" y="4120789"/>
            <a:ext cx="4125906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Flooding in Galena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  July 2011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5993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60933" cy="6870700"/>
          </a:xfrm>
          <a:prstGeom prst="rect">
            <a:avLst/>
          </a:prstGeom>
        </p:spPr>
      </p:pic>
      <p:pic>
        <p:nvPicPr>
          <p:cNvPr id="4" name="Picture 3" descr="DSC_016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04800"/>
            <a:ext cx="9306846" cy="618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0"/>
            <a:ext cx="9144000" cy="6858000"/>
          </a:xfrm>
          <a:prstGeom prst="rect">
            <a:avLst/>
          </a:prstGeom>
        </p:spPr>
      </p:pic>
      <p:pic>
        <p:nvPicPr>
          <p:cNvPr id="5" name="Picture 4" descr="Screen Shot 2015-10-19 at 8.51.0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" b="2998"/>
          <a:stretch/>
        </p:blipFill>
        <p:spPr>
          <a:xfrm>
            <a:off x="1117341" y="1524000"/>
            <a:ext cx="7776892" cy="426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633" y="457200"/>
            <a:ext cx="8610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Launching Our ILO, Protecting Our River: </a:t>
            </a:r>
            <a:r>
              <a:rPr lang="en-US" sz="26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Bringing </a:t>
            </a:r>
            <a:r>
              <a:rPr lang="en-US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Passion of Carrie Chapman Catt to </a:t>
            </a:r>
            <a:r>
              <a:rPr lang="en-US" sz="26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the League of Women Voter’s </a:t>
            </a:r>
            <a:r>
              <a:rPr lang="en-US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Newest </a:t>
            </a:r>
            <a:r>
              <a:rPr lang="en-US" sz="26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Inter-League Organization</a:t>
            </a:r>
            <a:endParaRPr lang="en-US" sz="26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596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 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933" cy="68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273" y="346364"/>
            <a:ext cx="8474363" cy="53245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What have we accomplished so far?</a:t>
            </a:r>
          </a:p>
          <a:p>
            <a:pPr algn="ctr"/>
            <a:endParaRPr lang="en-US" sz="3600" b="1" dirty="0" smtClean="0"/>
          </a:p>
          <a:p>
            <a:pPr marL="571500" indent="-571500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Submitted our formal application to the LWVUS after the LWVs of Illinois, Iowa, Minnesota, and Wisconsin and 54 local LWVs across the four states joined. </a:t>
            </a:r>
          </a:p>
          <a:p>
            <a:pPr marL="571500" indent="-571500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Submitted our 501c3 application</a:t>
            </a:r>
          </a:p>
          <a:p>
            <a:pPr marL="571500" indent="-571500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Developed an Action Committee</a:t>
            </a:r>
          </a:p>
          <a:p>
            <a:pPr marL="571500" indent="-571500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With the LWV-Lake Michigan Region representatives, presented a workshop for the LWVIL Issues Briefing</a:t>
            </a:r>
          </a:p>
          <a:p>
            <a:pPr marL="571500" indent="-571500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Sent representatives to the Minnesota Water Summit convened by MN Gov. Dayton</a:t>
            </a:r>
          </a:p>
          <a:p>
            <a:pPr marL="571500" indent="-571500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We’re on Facebook and our website is being constructed</a:t>
            </a:r>
          </a:p>
          <a:p>
            <a:endParaRPr lang="en-US" sz="2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1008</Words>
  <Application>Microsoft Macintosh PowerPoint</Application>
  <PresentationFormat>On-screen Show (4:3)</PresentationFormat>
  <Paragraphs>134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Bonnie Cox</dc:creator>
  <cp:lastModifiedBy>Bonnie Cox</cp:lastModifiedBy>
  <cp:revision>47</cp:revision>
  <dcterms:created xsi:type="dcterms:W3CDTF">2016-03-07T17:12:41Z</dcterms:created>
  <dcterms:modified xsi:type="dcterms:W3CDTF">2016-03-19T21:14:37Z</dcterms:modified>
</cp:coreProperties>
</file>